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9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264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3445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888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7062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529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170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897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338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23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48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68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24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62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110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11/12/2022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609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70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ussay.akos@uni-nke.h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BD009DD-E729-9945-9E67-B85FCEB19B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8267248" cy="1646302"/>
          </a:xfrm>
        </p:spPr>
        <p:txBody>
          <a:bodyPr/>
          <a:lstStyle/>
          <a:p>
            <a:pPr algn="ctr"/>
            <a:r>
              <a:rPr lang="en-GB" sz="3600" dirty="0"/>
              <a:t>A </a:t>
            </a:r>
            <a:r>
              <a:rPr lang="en-GB" sz="3600" dirty="0" err="1"/>
              <a:t>hazai</a:t>
            </a:r>
            <a:r>
              <a:rPr lang="hu-HU" sz="3600" dirty="0"/>
              <a:t> </a:t>
            </a:r>
            <a:r>
              <a:rPr lang="en-GB" sz="3600" dirty="0" err="1"/>
              <a:t>közigazgatástudományi</a:t>
            </a:r>
            <a:r>
              <a:rPr lang="hu-HU" sz="3600" dirty="0"/>
              <a:t> </a:t>
            </a:r>
            <a:r>
              <a:rPr lang="en-GB" sz="3600" dirty="0" err="1"/>
              <a:t>folyóiratok</a:t>
            </a:r>
            <a:r>
              <a:rPr lang="en-GB" sz="3600" dirty="0"/>
              <a:t> </a:t>
            </a:r>
            <a:r>
              <a:rPr lang="en-GB" sz="3600" dirty="0" err="1"/>
              <a:t>indexációs</a:t>
            </a:r>
            <a:r>
              <a:rPr lang="hu-HU" sz="3600" dirty="0"/>
              <a:t> </a:t>
            </a:r>
            <a:r>
              <a:rPr lang="en-GB" sz="3600" dirty="0" err="1"/>
              <a:t>perspektívái</a:t>
            </a:r>
            <a:endParaRPr lang="en-GB" sz="3600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C43035E-5A51-F24E-CDF5-5FC93A1F34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139610"/>
            <a:ext cx="7766936" cy="109689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hu-HU" b="1" dirty="0"/>
              <a:t>Tussay Ákos</a:t>
            </a:r>
          </a:p>
          <a:p>
            <a:pPr algn="ctr"/>
            <a:r>
              <a:rPr lang="hu-HU" dirty="0"/>
              <a:t>NKE ÁNTK, PPKE JÁK</a:t>
            </a:r>
          </a:p>
          <a:p>
            <a:pPr algn="ctr"/>
            <a:r>
              <a:rPr lang="hu-HU" dirty="0">
                <a:hlinkClick r:id="rId2"/>
              </a:rPr>
              <a:t>tussay.akos@uni-nke.hu</a:t>
            </a:r>
            <a:r>
              <a:rPr lang="hu-HU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3559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3C5EB3-740F-5224-C9AD-AD176594F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Indexációs</a:t>
            </a:r>
            <a:r>
              <a:rPr lang="hu-HU" dirty="0"/>
              <a:t> perspektívák - IAJAS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5ACF613-F8D2-683C-627F-341D58DC5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1 éven belül: CEEOL, DOAJ, EBSCO, ERIH Plus, </a:t>
            </a:r>
            <a:r>
              <a:rPr lang="hu-HU" sz="2400"/>
              <a:t>ProQuest</a:t>
            </a: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r>
              <a:rPr lang="hu-HU" sz="2400" dirty="0"/>
              <a:t>3 éven belül: </a:t>
            </a:r>
            <a:r>
              <a:rPr lang="hu-HU" sz="2400" dirty="0" err="1"/>
              <a:t>WoS</a:t>
            </a:r>
            <a:r>
              <a:rPr lang="hu-HU" sz="2400" dirty="0"/>
              <a:t> ESCI</a:t>
            </a:r>
          </a:p>
          <a:p>
            <a:endParaRPr lang="hu-HU" sz="2400" dirty="0"/>
          </a:p>
          <a:p>
            <a:r>
              <a:rPr lang="hu-HU" sz="2400" dirty="0"/>
              <a:t>5 éven belül: </a:t>
            </a:r>
            <a:r>
              <a:rPr lang="hu-HU" sz="2400" dirty="0" err="1"/>
              <a:t>Scopus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020952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8797A98-C5F6-7EA8-43FE-94DFBE148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Index és </a:t>
            </a:r>
            <a:r>
              <a:rPr lang="hu-HU" dirty="0" err="1"/>
              <a:t>indexeltség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1CD0E17-3DC4-0E01-21E7-56A317A7B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hu-HU" dirty="0"/>
              <a:t>A folyóirat index olyan gyűjteményes műnek minősülő bibliográfiai adatbázis, mely valamilyen kiválogatási szempont (úgymint diszciplináris besorolás, megjelenés helye, stb.) alapján veszi számba az adott terület folyóiratait.</a:t>
            </a:r>
          </a:p>
          <a:p>
            <a:pPr lvl="1" algn="just">
              <a:lnSpc>
                <a:spcPct val="150000"/>
              </a:lnSpc>
            </a:pPr>
            <a:r>
              <a:rPr lang="hu-HU" dirty="0"/>
              <a:t>Generális index: számos diszciplína folyóiratait gyűjti komolyabb megszorítás nélkül. Pl.: CEEOL, </a:t>
            </a:r>
            <a:r>
              <a:rPr lang="hu-HU" dirty="0" err="1"/>
              <a:t>Scopus</a:t>
            </a:r>
            <a:r>
              <a:rPr lang="hu-HU" dirty="0"/>
              <a:t>, Web of Science, stb.</a:t>
            </a:r>
          </a:p>
          <a:p>
            <a:pPr lvl="1" algn="just">
              <a:lnSpc>
                <a:spcPct val="150000"/>
              </a:lnSpc>
            </a:pPr>
            <a:r>
              <a:rPr lang="hu-HU" dirty="0"/>
              <a:t>Speciális index: csak bizonyos területekről gyűjt folyóiratokat. Pl.: </a:t>
            </a:r>
            <a:r>
              <a:rPr lang="hu-HU" dirty="0" err="1"/>
              <a:t>HeinOnline</a:t>
            </a:r>
            <a:r>
              <a:rPr lang="hu-HU" dirty="0"/>
              <a:t>, EBSCO </a:t>
            </a:r>
            <a:r>
              <a:rPr lang="hu-HU" dirty="0" err="1"/>
              <a:t>Legal</a:t>
            </a:r>
            <a:r>
              <a:rPr lang="hu-HU" dirty="0"/>
              <a:t> </a:t>
            </a:r>
            <a:r>
              <a:rPr lang="hu-HU" dirty="0" err="1"/>
              <a:t>Collection</a:t>
            </a:r>
            <a:r>
              <a:rPr lang="hu-HU" dirty="0"/>
              <a:t>, stb.</a:t>
            </a:r>
          </a:p>
          <a:p>
            <a:pPr algn="just">
              <a:lnSpc>
                <a:spcPct val="150000"/>
              </a:lnSpc>
            </a:pPr>
            <a:r>
              <a:rPr lang="hu-HU" dirty="0"/>
              <a:t>Egy folyóirat </a:t>
            </a:r>
            <a:r>
              <a:rPr lang="hu-HU" dirty="0" err="1"/>
              <a:t>indexeltsége</a:t>
            </a:r>
            <a:r>
              <a:rPr lang="hu-HU" dirty="0"/>
              <a:t> </a:t>
            </a:r>
            <a:r>
              <a:rPr lang="hu-HU" b="1" u="sng" dirty="0"/>
              <a:t>elérhetőség</a:t>
            </a:r>
            <a:r>
              <a:rPr lang="hu-HU" dirty="0"/>
              <a:t>et, </a:t>
            </a:r>
            <a:r>
              <a:rPr lang="hu-HU" b="1" u="sng" dirty="0"/>
              <a:t>minőség</a:t>
            </a:r>
            <a:r>
              <a:rPr lang="hu-HU" dirty="0"/>
              <a:t>i standardoknak való megfelelést és </a:t>
            </a:r>
            <a:r>
              <a:rPr lang="hu-HU" b="1" u="sng" dirty="0"/>
              <a:t>stabilitás</a:t>
            </a:r>
            <a:r>
              <a:rPr lang="hu-HU" dirty="0"/>
              <a:t>t is jelent.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4523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638B0D5-682B-AD2C-37B9-3FEA0F265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Elérhetőség, minőség és stabilitás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B426632-CF6F-219C-09A4-1FA841B75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57779"/>
            <a:ext cx="8596668" cy="4643021"/>
          </a:xfrm>
        </p:spPr>
        <p:txBody>
          <a:bodyPr>
            <a:normAutofit fontScale="92500"/>
          </a:bodyPr>
          <a:lstStyle/>
          <a:p>
            <a:r>
              <a:rPr lang="hu-HU" dirty="0"/>
              <a:t>Elérhetőség: </a:t>
            </a:r>
          </a:p>
          <a:p>
            <a:pPr lvl="1" algn="just">
              <a:lnSpc>
                <a:spcPct val="150000"/>
              </a:lnSpc>
            </a:pPr>
            <a:r>
              <a:rPr lang="hu-HU" dirty="0"/>
              <a:t>minden periodika célja szélesebb olvasóközönség megszólítása, amit egyrészt maga az </a:t>
            </a:r>
            <a:r>
              <a:rPr lang="hu-HU" dirty="0" err="1"/>
              <a:t>indexeltség</a:t>
            </a:r>
            <a:r>
              <a:rPr lang="hu-HU" dirty="0"/>
              <a:t> és ezzel a metaadatok kommunikálása, másrészt a járulékosan szükséges webes felület szolgál</a:t>
            </a:r>
          </a:p>
          <a:p>
            <a:pPr algn="just">
              <a:lnSpc>
                <a:spcPct val="150000"/>
              </a:lnSpc>
            </a:pPr>
            <a:r>
              <a:rPr lang="hu-HU" dirty="0"/>
              <a:t>Minőség:</a:t>
            </a:r>
          </a:p>
          <a:p>
            <a:pPr lvl="1" algn="just">
              <a:lnSpc>
                <a:spcPct val="150000"/>
              </a:lnSpc>
            </a:pPr>
            <a:r>
              <a:rPr lang="hu-HU" dirty="0"/>
              <a:t>a legtöbb index minőségi szempontok alapján válogatja ki az indexált folyóiratokat, amelyek lehetnek formaiak (pl. ISSN, webes felület, valamilyen hivatkozási rendszer alkalmazása, stb.), illetve </a:t>
            </a:r>
            <a:r>
              <a:rPr lang="hu-HU" dirty="0" err="1"/>
              <a:t>tartalmiak</a:t>
            </a:r>
            <a:r>
              <a:rPr lang="hu-HU" dirty="0"/>
              <a:t> is (pl. </a:t>
            </a:r>
            <a:r>
              <a:rPr lang="hu-HU" dirty="0" err="1"/>
              <a:t>hivatkozottság</a:t>
            </a:r>
            <a:r>
              <a:rPr lang="hu-HU" dirty="0"/>
              <a:t>, szerkesztői kiválóság, stb.)</a:t>
            </a:r>
          </a:p>
          <a:p>
            <a:pPr algn="just">
              <a:lnSpc>
                <a:spcPct val="150000"/>
              </a:lnSpc>
            </a:pPr>
            <a:r>
              <a:rPr lang="hu-HU" dirty="0"/>
              <a:t>Stabilitás:</a:t>
            </a:r>
          </a:p>
          <a:p>
            <a:pPr lvl="1" algn="just">
              <a:lnSpc>
                <a:spcPct val="150000"/>
              </a:lnSpc>
            </a:pPr>
            <a:r>
              <a:rPr lang="hu-HU" dirty="0"/>
              <a:t>számos index vizsgálja a kiválogatás során a közölt lapszámok abszolút számát, a közlés időbeliségét, az egyes lapszámokban közölt tanulmányok számát, stb.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1623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2EFB784-4EEF-A858-D4B4-566906C42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Cél-e az </a:t>
            </a:r>
            <a:r>
              <a:rPr lang="hu-HU" dirty="0" err="1"/>
              <a:t>indexeltség</a:t>
            </a:r>
            <a:r>
              <a:rPr lang="hu-HU" dirty="0"/>
              <a:t>?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8439BDF-46FE-5BC5-5B9C-5B461198C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42601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hu-HU" dirty="0"/>
              <a:t>A válasz egyértelműen IGEN!</a:t>
            </a:r>
          </a:p>
          <a:p>
            <a:pPr lvl="1" algn="just">
              <a:lnSpc>
                <a:spcPct val="150000"/>
              </a:lnSpc>
            </a:pPr>
            <a:r>
              <a:rPr lang="hu-HU" dirty="0"/>
              <a:t>Mind regionális, mind globális szinten érzékelhető egyfajta uniformitásra való törekvés, amely összemérhetővé teszi a tudományos eredményeket; folyóiratok esetében ezt a célt leginkább a </a:t>
            </a:r>
            <a:r>
              <a:rPr lang="hu-HU" dirty="0" err="1"/>
              <a:t>Scopus</a:t>
            </a:r>
            <a:r>
              <a:rPr lang="hu-HU" dirty="0"/>
              <a:t> és Web of Science adatbázisai töltik be.</a:t>
            </a:r>
          </a:p>
          <a:p>
            <a:pPr lvl="1" algn="just">
              <a:lnSpc>
                <a:spcPct val="150000"/>
              </a:lnSpc>
            </a:pPr>
            <a:r>
              <a:rPr lang="hu-HU" dirty="0"/>
              <a:t>Az </a:t>
            </a:r>
            <a:r>
              <a:rPr lang="hu-HU" dirty="0" err="1"/>
              <a:t>indexeltség</a:t>
            </a:r>
            <a:r>
              <a:rPr lang="hu-HU" dirty="0"/>
              <a:t> versenyelőnyt is jelent, mivel több olvasóhoz jutnak el a közlemények, szélesebb körben elérhetőek és mind szerzői, mind olvasói oldalon jobban preferáltak.</a:t>
            </a:r>
          </a:p>
          <a:p>
            <a:pPr lvl="1" algn="just">
              <a:lnSpc>
                <a:spcPct val="150000"/>
              </a:lnSpc>
            </a:pPr>
            <a:r>
              <a:rPr lang="hu-HU" sz="1800" b="1" dirty="0"/>
              <a:t>Egy indexelt folyóirat olvasottabb, jobban hivatkozott, jobban hozzáférhető, könnyebben tud szerzőket és bírálókat megszólítani, így hosszútávon JOBB is.</a:t>
            </a:r>
          </a:p>
        </p:txBody>
      </p:sp>
    </p:spTree>
    <p:extLst>
      <p:ext uri="{BB962C8B-B14F-4D97-AF65-F5344CB8AC3E}">
        <p14:creationId xmlns:p14="http://schemas.microsoft.com/office/powerpoint/2010/main" val="1078219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5A9DD99-5A1A-C5AE-9806-760F37C72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A hazai közigazgatástudományi folyóiratok </a:t>
            </a:r>
            <a:r>
              <a:rPr lang="hu-HU" dirty="0" err="1"/>
              <a:t>indexációs</a:t>
            </a:r>
            <a:r>
              <a:rPr lang="hu-HU" dirty="0"/>
              <a:t> lehetőségei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7E19E6E-7855-DEF1-B976-00E139FFC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06353"/>
            <a:ext cx="8596668" cy="468741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hu-HU" dirty="0" err="1"/>
              <a:t>CrossRef</a:t>
            </a:r>
            <a:endParaRPr lang="hu-HU" dirty="0"/>
          </a:p>
          <a:p>
            <a:pPr algn="just">
              <a:lnSpc>
                <a:spcPct val="120000"/>
              </a:lnSpc>
            </a:pPr>
            <a:r>
              <a:rPr lang="en-GB" dirty="0"/>
              <a:t>Central and Eastern European Online Library</a:t>
            </a:r>
            <a:r>
              <a:rPr lang="hu-HU" dirty="0"/>
              <a:t> (CEEOL)</a:t>
            </a:r>
          </a:p>
          <a:p>
            <a:pPr algn="just">
              <a:lnSpc>
                <a:spcPct val="120000"/>
              </a:lnSpc>
            </a:pPr>
            <a:r>
              <a:rPr lang="en-GB" dirty="0"/>
              <a:t>Central European Journal of Social Sciences and Humanities</a:t>
            </a:r>
            <a:r>
              <a:rPr lang="hu-HU" dirty="0"/>
              <a:t> (CEJSH)</a:t>
            </a:r>
          </a:p>
          <a:p>
            <a:pPr algn="just">
              <a:lnSpc>
                <a:spcPct val="120000"/>
              </a:lnSpc>
            </a:pPr>
            <a:r>
              <a:rPr lang="hu-HU" dirty="0" err="1">
                <a:solidFill>
                  <a:srgbClr val="FF0000"/>
                </a:solidFill>
              </a:rPr>
              <a:t>Directory</a:t>
            </a:r>
            <a:r>
              <a:rPr lang="hu-HU" dirty="0">
                <a:solidFill>
                  <a:srgbClr val="FF0000"/>
                </a:solidFill>
              </a:rPr>
              <a:t> of Open Access </a:t>
            </a:r>
            <a:r>
              <a:rPr lang="hu-HU" dirty="0" err="1">
                <a:solidFill>
                  <a:srgbClr val="FF0000"/>
                </a:solidFill>
              </a:rPr>
              <a:t>Journals</a:t>
            </a:r>
            <a:r>
              <a:rPr lang="hu-HU" dirty="0">
                <a:solidFill>
                  <a:srgbClr val="FF0000"/>
                </a:solidFill>
              </a:rPr>
              <a:t> (DOAJ)</a:t>
            </a:r>
          </a:p>
          <a:p>
            <a:pPr algn="just">
              <a:lnSpc>
                <a:spcPct val="120000"/>
              </a:lnSpc>
            </a:pPr>
            <a:r>
              <a:rPr lang="hu-HU" dirty="0"/>
              <a:t>EBSCO</a:t>
            </a:r>
          </a:p>
          <a:p>
            <a:pPr algn="just">
              <a:lnSpc>
                <a:spcPct val="120000"/>
              </a:lnSpc>
            </a:pPr>
            <a:r>
              <a:rPr lang="hu-HU" dirty="0">
                <a:solidFill>
                  <a:srgbClr val="FF0000"/>
                </a:solidFill>
              </a:rPr>
              <a:t>European </a:t>
            </a:r>
            <a:r>
              <a:rPr lang="hu-HU" dirty="0" err="1">
                <a:solidFill>
                  <a:srgbClr val="FF0000"/>
                </a:solidFill>
              </a:rPr>
              <a:t>Reference</a:t>
            </a:r>
            <a:r>
              <a:rPr lang="hu-HU" dirty="0">
                <a:solidFill>
                  <a:srgbClr val="FF0000"/>
                </a:solidFill>
              </a:rPr>
              <a:t> Index </a:t>
            </a:r>
            <a:r>
              <a:rPr lang="hu-HU" dirty="0" err="1">
                <a:solidFill>
                  <a:srgbClr val="FF0000"/>
                </a:solidFill>
              </a:rPr>
              <a:t>for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the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Humanities</a:t>
            </a:r>
            <a:r>
              <a:rPr lang="hu-HU" dirty="0">
                <a:solidFill>
                  <a:srgbClr val="FF0000"/>
                </a:solidFill>
              </a:rPr>
              <a:t> and </a:t>
            </a:r>
            <a:r>
              <a:rPr lang="hu-HU" dirty="0" err="1">
                <a:solidFill>
                  <a:srgbClr val="FF0000"/>
                </a:solidFill>
              </a:rPr>
              <a:t>Social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Sciences</a:t>
            </a:r>
            <a:r>
              <a:rPr lang="hu-HU" dirty="0">
                <a:solidFill>
                  <a:srgbClr val="FF0000"/>
                </a:solidFill>
              </a:rPr>
              <a:t> (ERIH Plus)</a:t>
            </a:r>
          </a:p>
          <a:p>
            <a:pPr algn="just">
              <a:lnSpc>
                <a:spcPct val="120000"/>
              </a:lnSpc>
            </a:pPr>
            <a:r>
              <a:rPr lang="hu-HU" dirty="0"/>
              <a:t>Google </a:t>
            </a:r>
            <a:r>
              <a:rPr lang="hu-HU" dirty="0" err="1"/>
              <a:t>Scholar</a:t>
            </a:r>
            <a:endParaRPr lang="hu-HU" dirty="0"/>
          </a:p>
          <a:p>
            <a:pPr algn="just">
              <a:lnSpc>
                <a:spcPct val="120000"/>
              </a:lnSpc>
            </a:pPr>
            <a:r>
              <a:rPr lang="hu-HU" dirty="0" err="1">
                <a:solidFill>
                  <a:srgbClr val="FF0000"/>
                </a:solidFill>
              </a:rPr>
              <a:t>HeinOnline</a:t>
            </a:r>
            <a:endParaRPr lang="hu-HU" dirty="0">
              <a:solidFill>
                <a:srgbClr val="FF000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hu-HU" dirty="0">
                <a:solidFill>
                  <a:srgbClr val="FF0000"/>
                </a:solidFill>
              </a:rPr>
              <a:t>Index </a:t>
            </a:r>
            <a:r>
              <a:rPr lang="hu-HU" dirty="0" err="1">
                <a:solidFill>
                  <a:srgbClr val="FF0000"/>
                </a:solidFill>
              </a:rPr>
              <a:t>Copernicus</a:t>
            </a:r>
            <a:r>
              <a:rPr lang="hu-HU" dirty="0">
                <a:solidFill>
                  <a:srgbClr val="FF0000"/>
                </a:solidFill>
              </a:rPr>
              <a:t> International</a:t>
            </a:r>
          </a:p>
          <a:p>
            <a:pPr algn="just">
              <a:lnSpc>
                <a:spcPct val="120000"/>
              </a:lnSpc>
            </a:pPr>
            <a:r>
              <a:rPr lang="hu-HU" dirty="0" err="1"/>
              <a:t>ProQuest</a:t>
            </a:r>
            <a:endParaRPr lang="hu-HU" dirty="0"/>
          </a:p>
          <a:p>
            <a:pPr algn="just">
              <a:lnSpc>
                <a:spcPct val="120000"/>
              </a:lnSpc>
            </a:pPr>
            <a:r>
              <a:rPr lang="hu-HU" dirty="0" err="1">
                <a:solidFill>
                  <a:srgbClr val="7030A0"/>
                </a:solidFill>
              </a:rPr>
              <a:t>Scopus</a:t>
            </a:r>
            <a:endParaRPr lang="hu-HU" dirty="0">
              <a:solidFill>
                <a:srgbClr val="7030A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hu-HU" dirty="0" err="1"/>
              <a:t>Sherpa</a:t>
            </a:r>
            <a:r>
              <a:rPr lang="hu-HU" dirty="0"/>
              <a:t> Romeo</a:t>
            </a:r>
          </a:p>
          <a:p>
            <a:pPr algn="just">
              <a:lnSpc>
                <a:spcPct val="120000"/>
              </a:lnSpc>
            </a:pPr>
            <a:r>
              <a:rPr lang="hu-HU" dirty="0">
                <a:solidFill>
                  <a:srgbClr val="7030A0"/>
                </a:solidFill>
              </a:rPr>
              <a:t>Web of Science</a:t>
            </a:r>
          </a:p>
        </p:txBody>
      </p:sp>
    </p:spTree>
    <p:extLst>
      <p:ext uri="{BB962C8B-B14F-4D97-AF65-F5344CB8AC3E}">
        <p14:creationId xmlns:p14="http://schemas.microsoft.com/office/powerpoint/2010/main" val="2840115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F1970AD5-A468-4C53-EA6F-C26CC51252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788063"/>
              </p:ext>
            </p:extLst>
          </p:nvPr>
        </p:nvGraphicFramePr>
        <p:xfrm>
          <a:off x="615719" y="322910"/>
          <a:ext cx="8439504" cy="6202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752">
                  <a:extLst>
                    <a:ext uri="{9D8B030D-6E8A-4147-A177-3AD203B41FA5}">
                      <a16:colId xmlns:a16="http://schemas.microsoft.com/office/drawing/2014/main" val="2517894755"/>
                    </a:ext>
                  </a:extLst>
                </a:gridCol>
                <a:gridCol w="4219752">
                  <a:extLst>
                    <a:ext uri="{9D8B030D-6E8A-4147-A177-3AD203B41FA5}">
                      <a16:colId xmlns:a16="http://schemas.microsoft.com/office/drawing/2014/main" val="2058525802"/>
                    </a:ext>
                  </a:extLst>
                </a:gridCol>
              </a:tblGrid>
              <a:tr h="755397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Folyóirat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/>
                        <a:t>Indexeltség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4232479"/>
                  </a:ext>
                </a:extLst>
              </a:tr>
              <a:tr h="75539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err="1"/>
                        <a:t>Hungarian</a:t>
                      </a:r>
                      <a:r>
                        <a:rPr lang="hu-HU" dirty="0"/>
                        <a:t> Journal of </a:t>
                      </a:r>
                      <a:r>
                        <a:rPr lang="hu-HU" dirty="0" err="1"/>
                        <a:t>Legal</a:t>
                      </a:r>
                      <a:r>
                        <a:rPr lang="hu-HU" dirty="0"/>
                        <a:t> </a:t>
                      </a:r>
                      <a:r>
                        <a:rPr lang="hu-HU" dirty="0" err="1"/>
                        <a:t>Studies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dirty="0" err="1"/>
                        <a:t>CrossRef</a:t>
                      </a:r>
                      <a:r>
                        <a:rPr lang="hu-HU" dirty="0"/>
                        <a:t>, Google </a:t>
                      </a:r>
                      <a:r>
                        <a:rPr lang="hu-HU" dirty="0" err="1"/>
                        <a:t>Scholar</a:t>
                      </a:r>
                      <a:r>
                        <a:rPr lang="hu-HU" dirty="0"/>
                        <a:t>, </a:t>
                      </a:r>
                      <a:r>
                        <a:rPr lang="hu-HU" dirty="0" err="1">
                          <a:solidFill>
                            <a:srgbClr val="FF0000"/>
                          </a:solidFill>
                        </a:rPr>
                        <a:t>HeinOnline</a:t>
                      </a:r>
                      <a:r>
                        <a:rPr lang="hu-HU" dirty="0"/>
                        <a:t>, </a:t>
                      </a:r>
                      <a:r>
                        <a:rPr lang="hu-HU" dirty="0" err="1">
                          <a:solidFill>
                            <a:srgbClr val="7030A0"/>
                          </a:solidFill>
                        </a:rPr>
                        <a:t>Scopus</a:t>
                      </a:r>
                      <a:r>
                        <a:rPr lang="hu-HU" dirty="0"/>
                        <a:t>, </a:t>
                      </a:r>
                      <a:r>
                        <a:rPr lang="hu-HU" dirty="0" err="1"/>
                        <a:t>Sherpa</a:t>
                      </a:r>
                      <a:r>
                        <a:rPr lang="hu-HU" dirty="0"/>
                        <a:t> Romeo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4631046"/>
                  </a:ext>
                </a:extLst>
              </a:tr>
              <a:tr h="75539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Állam- és Jogtudomány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dirty="0" err="1"/>
                        <a:t>CrossRef</a:t>
                      </a:r>
                      <a:r>
                        <a:rPr lang="hu-HU" dirty="0"/>
                        <a:t>, Google </a:t>
                      </a:r>
                      <a:r>
                        <a:rPr lang="hu-HU" dirty="0" err="1"/>
                        <a:t>Scholar</a:t>
                      </a:r>
                      <a:r>
                        <a:rPr lang="hu-HU" dirty="0"/>
                        <a:t> 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016028"/>
                  </a:ext>
                </a:extLst>
              </a:tr>
              <a:tr h="755397">
                <a:tc>
                  <a:txBody>
                    <a:bodyPr/>
                    <a:lstStyle/>
                    <a:p>
                      <a:pPr algn="l"/>
                      <a:r>
                        <a:rPr lang="hu-HU" dirty="0"/>
                        <a:t>Új Magyar Közigazgatás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dirty="0"/>
                        <a:t>Google </a:t>
                      </a:r>
                      <a:r>
                        <a:rPr lang="hu-HU" dirty="0" err="1"/>
                        <a:t>Scholar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0557401"/>
                  </a:ext>
                </a:extLst>
              </a:tr>
              <a:tr h="75539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Közjogi Szemle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dirty="0"/>
                        <a:t>Google </a:t>
                      </a:r>
                      <a:r>
                        <a:rPr lang="hu-HU" dirty="0" err="1"/>
                        <a:t>Scholar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1293028"/>
                  </a:ext>
                </a:extLst>
              </a:tr>
              <a:tr h="75539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err="1"/>
                        <a:t>KözigazgatásTudomány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dirty="0" err="1"/>
                        <a:t>CrossRef</a:t>
                      </a:r>
                      <a:r>
                        <a:rPr lang="hu-HU" dirty="0"/>
                        <a:t>, Google </a:t>
                      </a:r>
                      <a:r>
                        <a:rPr lang="hu-HU" dirty="0" err="1"/>
                        <a:t>Scholar</a:t>
                      </a:r>
                      <a:r>
                        <a:rPr lang="hu-HU" dirty="0"/>
                        <a:t>, </a:t>
                      </a:r>
                      <a:r>
                        <a:rPr lang="hu-HU" dirty="0" err="1"/>
                        <a:t>Sherpa</a:t>
                      </a:r>
                      <a:r>
                        <a:rPr lang="hu-HU" dirty="0"/>
                        <a:t> Romeo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0467811"/>
                  </a:ext>
                </a:extLst>
              </a:tr>
              <a:tr h="75539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err="1"/>
                        <a:t>Institutiones</a:t>
                      </a:r>
                      <a:r>
                        <a:rPr lang="hu-HU" dirty="0"/>
                        <a:t> </a:t>
                      </a:r>
                      <a:r>
                        <a:rPr lang="hu-HU" dirty="0" err="1"/>
                        <a:t>Administrationis</a:t>
                      </a:r>
                      <a:r>
                        <a:rPr lang="hu-HU" dirty="0"/>
                        <a:t> – Journal of </a:t>
                      </a:r>
                      <a:r>
                        <a:rPr lang="hu-HU" dirty="0" err="1"/>
                        <a:t>Administrative</a:t>
                      </a:r>
                      <a:r>
                        <a:rPr lang="hu-HU" dirty="0"/>
                        <a:t> </a:t>
                      </a:r>
                      <a:r>
                        <a:rPr lang="hu-HU" dirty="0" err="1"/>
                        <a:t>Sciences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dirty="0" err="1"/>
                        <a:t>CrossRef</a:t>
                      </a:r>
                      <a:r>
                        <a:rPr lang="hu-HU" dirty="0"/>
                        <a:t>, Google </a:t>
                      </a:r>
                      <a:r>
                        <a:rPr lang="hu-HU" dirty="0" err="1"/>
                        <a:t>Scholar</a:t>
                      </a:r>
                      <a:r>
                        <a:rPr lang="hu-HU" dirty="0"/>
                        <a:t>, </a:t>
                      </a:r>
                      <a:r>
                        <a:rPr lang="hu-HU" dirty="0" err="1">
                          <a:solidFill>
                            <a:srgbClr val="FF0000"/>
                          </a:solidFill>
                        </a:rPr>
                        <a:t>HeinOnline</a:t>
                      </a:r>
                      <a:r>
                        <a:rPr lang="hu-HU" dirty="0"/>
                        <a:t>, </a:t>
                      </a:r>
                      <a:r>
                        <a:rPr lang="hu-HU" dirty="0">
                          <a:solidFill>
                            <a:srgbClr val="FF0000"/>
                          </a:solidFill>
                        </a:rPr>
                        <a:t>Index </a:t>
                      </a:r>
                      <a:r>
                        <a:rPr lang="hu-HU" dirty="0" err="1">
                          <a:solidFill>
                            <a:srgbClr val="FF0000"/>
                          </a:solidFill>
                        </a:rPr>
                        <a:t>Copernicus</a:t>
                      </a:r>
                      <a:r>
                        <a:rPr lang="hu-HU" dirty="0"/>
                        <a:t>, </a:t>
                      </a:r>
                      <a:r>
                        <a:rPr lang="hu-HU" dirty="0" err="1"/>
                        <a:t>Sherpa</a:t>
                      </a:r>
                      <a:r>
                        <a:rPr lang="hu-HU" dirty="0"/>
                        <a:t> Romeo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3068492"/>
                  </a:ext>
                </a:extLst>
              </a:tr>
              <a:tr h="75539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Public </a:t>
                      </a:r>
                      <a:r>
                        <a:rPr lang="hu-HU" dirty="0" err="1"/>
                        <a:t>Governance</a:t>
                      </a:r>
                      <a:r>
                        <a:rPr lang="hu-HU" dirty="0"/>
                        <a:t>, </a:t>
                      </a:r>
                      <a:r>
                        <a:rPr lang="hu-HU" dirty="0" err="1"/>
                        <a:t>Administration</a:t>
                      </a:r>
                      <a:r>
                        <a:rPr lang="hu-HU" dirty="0"/>
                        <a:t> and </a:t>
                      </a:r>
                      <a:r>
                        <a:rPr lang="hu-HU" dirty="0" err="1"/>
                        <a:t>Finances</a:t>
                      </a:r>
                      <a:r>
                        <a:rPr lang="hu-HU" dirty="0"/>
                        <a:t> Law </a:t>
                      </a:r>
                      <a:r>
                        <a:rPr lang="hu-HU" dirty="0" err="1"/>
                        <a:t>Review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dirty="0" err="1"/>
                        <a:t>CrossRef</a:t>
                      </a:r>
                      <a:r>
                        <a:rPr lang="hu-HU" dirty="0"/>
                        <a:t>, </a:t>
                      </a:r>
                      <a:r>
                        <a:rPr lang="hu-HU" dirty="0">
                          <a:solidFill>
                            <a:srgbClr val="FF0000"/>
                          </a:solidFill>
                        </a:rPr>
                        <a:t>DOAJ</a:t>
                      </a:r>
                      <a:r>
                        <a:rPr lang="hu-HU" dirty="0"/>
                        <a:t>, </a:t>
                      </a:r>
                      <a:r>
                        <a:rPr lang="hu-HU" dirty="0">
                          <a:solidFill>
                            <a:srgbClr val="FF0000"/>
                          </a:solidFill>
                        </a:rPr>
                        <a:t>ERIH Plus</a:t>
                      </a:r>
                      <a:r>
                        <a:rPr lang="hu-HU" dirty="0"/>
                        <a:t>, Google </a:t>
                      </a:r>
                      <a:r>
                        <a:rPr lang="hu-HU" dirty="0" err="1"/>
                        <a:t>Scholar</a:t>
                      </a:r>
                      <a:r>
                        <a:rPr lang="hu-HU" dirty="0"/>
                        <a:t>, </a:t>
                      </a:r>
                      <a:r>
                        <a:rPr lang="hu-HU" dirty="0" err="1">
                          <a:solidFill>
                            <a:srgbClr val="FF0000"/>
                          </a:solidFill>
                        </a:rPr>
                        <a:t>HeinOnline</a:t>
                      </a:r>
                      <a:r>
                        <a:rPr lang="hu-HU" dirty="0"/>
                        <a:t>, </a:t>
                      </a:r>
                      <a:r>
                        <a:rPr lang="hu-HU" dirty="0">
                          <a:solidFill>
                            <a:srgbClr val="FF0000"/>
                          </a:solidFill>
                        </a:rPr>
                        <a:t>Index </a:t>
                      </a:r>
                      <a:r>
                        <a:rPr lang="hu-HU" dirty="0" err="1">
                          <a:solidFill>
                            <a:srgbClr val="FF0000"/>
                          </a:solidFill>
                        </a:rPr>
                        <a:t>Copernicus</a:t>
                      </a:r>
                      <a:r>
                        <a:rPr lang="hu-HU" dirty="0"/>
                        <a:t>, </a:t>
                      </a:r>
                      <a:r>
                        <a:rPr lang="hu-HU" dirty="0" err="1"/>
                        <a:t>Sherpa</a:t>
                      </a:r>
                      <a:r>
                        <a:rPr lang="hu-HU" dirty="0"/>
                        <a:t> Romeo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6587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101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A086ADE-C68D-DFE2-D605-35E60BE62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Institutiones</a:t>
            </a:r>
            <a:r>
              <a:rPr lang="hu-HU" dirty="0"/>
              <a:t> </a:t>
            </a:r>
            <a:r>
              <a:rPr lang="hu-HU" dirty="0" err="1"/>
              <a:t>Administrationis</a:t>
            </a:r>
            <a:r>
              <a:rPr lang="hu-HU" dirty="0"/>
              <a:t> – Journal of </a:t>
            </a:r>
            <a:r>
              <a:rPr lang="hu-HU" dirty="0" err="1"/>
              <a:t>Administrative</a:t>
            </a:r>
            <a:r>
              <a:rPr lang="hu-HU" dirty="0"/>
              <a:t> </a:t>
            </a:r>
            <a:r>
              <a:rPr lang="hu-HU" dirty="0" err="1"/>
              <a:t>Sciences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58AD909-689F-A174-1F1F-AA221C485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1096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hu-HU" dirty="0"/>
              <a:t>weboldal:</a:t>
            </a:r>
          </a:p>
          <a:p>
            <a:pPr lvl="1" algn="just">
              <a:lnSpc>
                <a:spcPct val="150000"/>
              </a:lnSpc>
            </a:pPr>
            <a:r>
              <a:rPr lang="hu-HU" dirty="0"/>
              <a:t>Open Journal System folyóiratkezelő rendszer, amely képes valamennyi </a:t>
            </a:r>
            <a:r>
              <a:rPr lang="hu-HU" dirty="0" err="1"/>
              <a:t>indexációs</a:t>
            </a:r>
            <a:r>
              <a:rPr lang="hu-HU" dirty="0"/>
              <a:t> célt megfelelően szolgálni és metaadatok széles körét képes automatikusan kommunikálni</a:t>
            </a:r>
          </a:p>
          <a:p>
            <a:pPr algn="just">
              <a:lnSpc>
                <a:spcPct val="150000"/>
              </a:lnSpc>
            </a:pPr>
            <a:r>
              <a:rPr lang="hu-HU" dirty="0"/>
              <a:t>nemzetköziség:</a:t>
            </a:r>
          </a:p>
          <a:p>
            <a:pPr lvl="1" algn="just">
              <a:lnSpc>
                <a:spcPct val="150000"/>
              </a:lnSpc>
            </a:pPr>
            <a:r>
              <a:rPr lang="hu-HU" dirty="0"/>
              <a:t>Szerkesztőbizottság: 13 hazai és 29 külföldi tag</a:t>
            </a:r>
          </a:p>
          <a:p>
            <a:pPr lvl="1" algn="just">
              <a:lnSpc>
                <a:spcPct val="150000"/>
              </a:lnSpc>
            </a:pPr>
            <a:r>
              <a:rPr lang="hu-HU" dirty="0"/>
              <a:t>Szerzők: 11 hazai és 10 külföldi szerzőségű tanulmány (utolsó két lapszám)</a:t>
            </a:r>
          </a:p>
          <a:p>
            <a:pPr lvl="1" algn="just">
              <a:lnSpc>
                <a:spcPct val="150000"/>
              </a:lnSpc>
            </a:pPr>
            <a:r>
              <a:rPr lang="hu-HU" dirty="0"/>
              <a:t>Bírálók: 42% hazai és 58% külföldi 2021-ben</a:t>
            </a:r>
          </a:p>
          <a:p>
            <a:pPr algn="just">
              <a:lnSpc>
                <a:spcPct val="150000"/>
              </a:lnSpc>
            </a:pPr>
            <a:r>
              <a:rPr lang="hu-HU" dirty="0" err="1"/>
              <a:t>endogenitás</a:t>
            </a:r>
            <a:r>
              <a:rPr lang="hu-HU" dirty="0"/>
              <a:t>:</a:t>
            </a:r>
          </a:p>
          <a:p>
            <a:pPr lvl="1" algn="just">
              <a:lnSpc>
                <a:spcPct val="150000"/>
              </a:lnSpc>
            </a:pPr>
            <a:r>
              <a:rPr lang="hu-HU" dirty="0"/>
              <a:t>33% az utolsó két lapszámra vetítve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079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80A8F782-D1E6-814F-6896-05443352B3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2873" y="523874"/>
            <a:ext cx="11432602" cy="5876925"/>
          </a:xfrm>
        </p:spPr>
      </p:pic>
    </p:spTree>
    <p:extLst>
      <p:ext uri="{BB962C8B-B14F-4D97-AF65-F5344CB8AC3E}">
        <p14:creationId xmlns:p14="http://schemas.microsoft.com/office/powerpoint/2010/main" val="1512948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artalom helye 4" descr="A képen szöveg látható">
            <a:extLst>
              <a:ext uri="{FF2B5EF4-FFF2-40B4-BE49-F238E27FC236}">
                <a16:creationId xmlns:a16="http://schemas.microsoft.com/office/drawing/2014/main" id="{17B7F564-8A7D-FF86-A58A-8BAC4E9252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7684" y="593888"/>
            <a:ext cx="10656631" cy="5903111"/>
          </a:xfrm>
        </p:spPr>
      </p:pic>
    </p:spTree>
    <p:extLst>
      <p:ext uri="{BB962C8B-B14F-4D97-AF65-F5344CB8AC3E}">
        <p14:creationId xmlns:p14="http://schemas.microsoft.com/office/powerpoint/2010/main" val="2683985514"/>
      </p:ext>
    </p:extLst>
  </p:cSld>
  <p:clrMapOvr>
    <a:masterClrMapping/>
  </p:clrMapOvr>
</p:sld>
</file>

<file path=ppt/theme/theme1.xml><?xml version="1.0" encoding="utf-8"?>
<a:theme xmlns:a="http://schemas.openxmlformats.org/drawingml/2006/main" name="Dimenzió">
  <a:themeElements>
    <a:clrScheme name="Kék–zöld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Dimenzió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menzió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863</TotalTime>
  <Words>552</Words>
  <Application>Microsoft Office PowerPoint</Application>
  <PresentationFormat>Szélesvásznú</PresentationFormat>
  <Paragraphs>66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Dimenzió</vt:lpstr>
      <vt:lpstr>A hazai közigazgatástudományi folyóiratok indexációs perspektívái</vt:lpstr>
      <vt:lpstr>Index és indexeltség</vt:lpstr>
      <vt:lpstr>Elérhetőség, minőség és stabilitás</vt:lpstr>
      <vt:lpstr>Cél-e az indexeltség?</vt:lpstr>
      <vt:lpstr>A hazai közigazgatástudományi folyóiratok indexációs lehetőségei</vt:lpstr>
      <vt:lpstr>PowerPoint-bemutató</vt:lpstr>
      <vt:lpstr>Institutiones Administrationis – Journal of Administrative Sciences</vt:lpstr>
      <vt:lpstr>PowerPoint-bemutató</vt:lpstr>
      <vt:lpstr>PowerPoint-bemutató</vt:lpstr>
      <vt:lpstr>Indexációs perspektívák - IAJAS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hazai közigazgatástudományi folyóiratok indexációs perspektívái</dc:title>
  <dc:creator>Ákos Tussay</dc:creator>
  <cp:lastModifiedBy>IJIG</cp:lastModifiedBy>
  <cp:revision>29</cp:revision>
  <dcterms:created xsi:type="dcterms:W3CDTF">2022-11-02T16:11:40Z</dcterms:created>
  <dcterms:modified xsi:type="dcterms:W3CDTF">2022-11-12T13:17:50Z</dcterms:modified>
</cp:coreProperties>
</file>